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56" r:id="rId2"/>
    <p:sldId id="265" r:id="rId3"/>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673"/>
    <a:srgbClr val="265186"/>
    <a:srgbClr val="97CC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88" autoAdjust="0"/>
    <p:restoredTop sz="93817" autoAdjust="0"/>
  </p:normalViewPr>
  <p:slideViewPr>
    <p:cSldViewPr snapToGrid="0" showGuides="1">
      <p:cViewPr varScale="1">
        <p:scale>
          <a:sx n="43" d="100"/>
          <a:sy n="43" d="100"/>
        </p:scale>
        <p:origin x="2440" y="5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7B4DDE-121D-4BF0-9358-8E1F91E8AA0D}" type="datetimeFigureOut">
              <a:rPr lang="en-US" smtClean="0"/>
              <a:t>3/1/2021</a:t>
            </a:fld>
            <a:endParaRPr lang="en-US" dirty="0"/>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20C8FD-F76E-4483-9D77-65A5B681E44D}" type="slidenum">
              <a:rPr lang="en-US" smtClean="0"/>
              <a:t>‹#›</a:t>
            </a:fld>
            <a:endParaRPr lang="en-US" dirty="0"/>
          </a:p>
        </p:txBody>
      </p:sp>
    </p:spTree>
    <p:extLst>
      <p:ext uri="{BB962C8B-B14F-4D97-AF65-F5344CB8AC3E}">
        <p14:creationId xmlns:p14="http://schemas.microsoft.com/office/powerpoint/2010/main" val="4085286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20C8FD-F76E-4483-9D77-65A5B681E44D}" type="slidenum">
              <a:rPr lang="en-US" smtClean="0"/>
              <a:t>1</a:t>
            </a:fld>
            <a:endParaRPr lang="en-US" dirty="0"/>
          </a:p>
        </p:txBody>
      </p:sp>
    </p:spTree>
    <p:extLst>
      <p:ext uri="{BB962C8B-B14F-4D97-AF65-F5344CB8AC3E}">
        <p14:creationId xmlns:p14="http://schemas.microsoft.com/office/powerpoint/2010/main" val="3832600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20C8FD-F76E-4483-9D77-65A5B681E44D}" type="slidenum">
              <a:rPr lang="en-US" smtClean="0"/>
              <a:t>2</a:t>
            </a:fld>
            <a:endParaRPr lang="en-US" dirty="0"/>
          </a:p>
        </p:txBody>
      </p:sp>
    </p:spTree>
    <p:extLst>
      <p:ext uri="{BB962C8B-B14F-4D97-AF65-F5344CB8AC3E}">
        <p14:creationId xmlns:p14="http://schemas.microsoft.com/office/powerpoint/2010/main" val="3504423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F2C0C6-4F78-460A-B925-29656B25621B}" type="datetimeFigureOut">
              <a:rPr lang="en-US" smtClean="0"/>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126CD8-BA5C-405B-9E9E-209AAC7AA6A1}" type="slidenum">
              <a:rPr lang="en-US" smtClean="0"/>
              <a:t>‹#›</a:t>
            </a:fld>
            <a:endParaRPr lang="en-US" dirty="0"/>
          </a:p>
        </p:txBody>
      </p:sp>
    </p:spTree>
    <p:extLst>
      <p:ext uri="{BB962C8B-B14F-4D97-AF65-F5344CB8AC3E}">
        <p14:creationId xmlns:p14="http://schemas.microsoft.com/office/powerpoint/2010/main" val="768702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2C0C6-4F78-460A-B925-29656B25621B}" type="datetimeFigureOut">
              <a:rPr lang="en-US" smtClean="0"/>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126CD8-BA5C-405B-9E9E-209AAC7AA6A1}" type="slidenum">
              <a:rPr lang="en-US" smtClean="0"/>
              <a:t>‹#›</a:t>
            </a:fld>
            <a:endParaRPr lang="en-US" dirty="0"/>
          </a:p>
        </p:txBody>
      </p:sp>
    </p:spTree>
    <p:extLst>
      <p:ext uri="{BB962C8B-B14F-4D97-AF65-F5344CB8AC3E}">
        <p14:creationId xmlns:p14="http://schemas.microsoft.com/office/powerpoint/2010/main" val="2740176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2C0C6-4F78-460A-B925-29656B25621B}" type="datetimeFigureOut">
              <a:rPr lang="en-US" smtClean="0"/>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126CD8-BA5C-405B-9E9E-209AAC7AA6A1}" type="slidenum">
              <a:rPr lang="en-US" smtClean="0"/>
              <a:t>‹#›</a:t>
            </a:fld>
            <a:endParaRPr lang="en-US" dirty="0"/>
          </a:p>
        </p:txBody>
      </p:sp>
    </p:spTree>
    <p:extLst>
      <p:ext uri="{BB962C8B-B14F-4D97-AF65-F5344CB8AC3E}">
        <p14:creationId xmlns:p14="http://schemas.microsoft.com/office/powerpoint/2010/main" val="1979753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2C0C6-4F78-460A-B925-29656B25621B}" type="datetimeFigureOut">
              <a:rPr lang="en-US" smtClean="0"/>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126CD8-BA5C-405B-9E9E-209AAC7AA6A1}" type="slidenum">
              <a:rPr lang="en-US" smtClean="0"/>
              <a:t>‹#›</a:t>
            </a:fld>
            <a:endParaRPr lang="en-US" dirty="0"/>
          </a:p>
        </p:txBody>
      </p:sp>
    </p:spTree>
    <p:extLst>
      <p:ext uri="{BB962C8B-B14F-4D97-AF65-F5344CB8AC3E}">
        <p14:creationId xmlns:p14="http://schemas.microsoft.com/office/powerpoint/2010/main" val="2705033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2C0C6-4F78-460A-B925-29656B25621B}" type="datetimeFigureOut">
              <a:rPr lang="en-US" smtClean="0"/>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126CD8-BA5C-405B-9E9E-209AAC7AA6A1}" type="slidenum">
              <a:rPr lang="en-US" smtClean="0"/>
              <a:t>‹#›</a:t>
            </a:fld>
            <a:endParaRPr lang="en-US" dirty="0"/>
          </a:p>
        </p:txBody>
      </p:sp>
    </p:spTree>
    <p:extLst>
      <p:ext uri="{BB962C8B-B14F-4D97-AF65-F5344CB8AC3E}">
        <p14:creationId xmlns:p14="http://schemas.microsoft.com/office/powerpoint/2010/main" val="3117526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F2C0C6-4F78-460A-B925-29656B25621B}" type="datetimeFigureOut">
              <a:rPr lang="en-US" smtClean="0"/>
              <a:t>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126CD8-BA5C-405B-9E9E-209AAC7AA6A1}" type="slidenum">
              <a:rPr lang="en-US" smtClean="0"/>
              <a:t>‹#›</a:t>
            </a:fld>
            <a:endParaRPr lang="en-US" dirty="0"/>
          </a:p>
        </p:txBody>
      </p:sp>
    </p:spTree>
    <p:extLst>
      <p:ext uri="{BB962C8B-B14F-4D97-AF65-F5344CB8AC3E}">
        <p14:creationId xmlns:p14="http://schemas.microsoft.com/office/powerpoint/2010/main" val="165682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F2C0C6-4F78-460A-B925-29656B25621B}" type="datetimeFigureOut">
              <a:rPr lang="en-US" smtClean="0"/>
              <a:t>3/1/2021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C126CD8-BA5C-405B-9E9E-209AAC7AA6A1}" type="slidenum">
              <a:rPr lang="en-US" smtClean="0"/>
              <a:t>‹#›</a:t>
            </a:fld>
            <a:endParaRPr lang="en-US" dirty="0"/>
          </a:p>
        </p:txBody>
      </p:sp>
    </p:spTree>
    <p:extLst>
      <p:ext uri="{BB962C8B-B14F-4D97-AF65-F5344CB8AC3E}">
        <p14:creationId xmlns:p14="http://schemas.microsoft.com/office/powerpoint/2010/main" val="4200105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F2C0C6-4F78-460A-B925-29656B25621B}" type="datetimeFigureOut">
              <a:rPr lang="en-US" smtClean="0"/>
              <a:t>3/1/2021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126CD8-BA5C-405B-9E9E-209AAC7AA6A1}" type="slidenum">
              <a:rPr lang="en-US" smtClean="0"/>
              <a:t>‹#›</a:t>
            </a:fld>
            <a:endParaRPr lang="en-US" dirty="0"/>
          </a:p>
        </p:txBody>
      </p:sp>
    </p:spTree>
    <p:extLst>
      <p:ext uri="{BB962C8B-B14F-4D97-AF65-F5344CB8AC3E}">
        <p14:creationId xmlns:p14="http://schemas.microsoft.com/office/powerpoint/2010/main" val="2846216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2C0C6-4F78-460A-B925-29656B25621B}" type="datetimeFigureOut">
              <a:rPr lang="en-US" smtClean="0"/>
              <a:t>3/1/2021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C126CD8-BA5C-405B-9E9E-209AAC7AA6A1}" type="slidenum">
              <a:rPr lang="en-US" smtClean="0"/>
              <a:t>‹#›</a:t>
            </a:fld>
            <a:endParaRPr lang="en-US" dirty="0"/>
          </a:p>
        </p:txBody>
      </p:sp>
    </p:spTree>
    <p:extLst>
      <p:ext uri="{BB962C8B-B14F-4D97-AF65-F5344CB8AC3E}">
        <p14:creationId xmlns:p14="http://schemas.microsoft.com/office/powerpoint/2010/main" val="327585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AF2C0C6-4F78-460A-B925-29656B25621B}" type="datetimeFigureOut">
              <a:rPr lang="en-US" smtClean="0"/>
              <a:t>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126CD8-BA5C-405B-9E9E-209AAC7AA6A1}" type="slidenum">
              <a:rPr lang="en-US" smtClean="0"/>
              <a:t>‹#›</a:t>
            </a:fld>
            <a:endParaRPr lang="en-US" dirty="0"/>
          </a:p>
        </p:txBody>
      </p:sp>
    </p:spTree>
    <p:extLst>
      <p:ext uri="{BB962C8B-B14F-4D97-AF65-F5344CB8AC3E}">
        <p14:creationId xmlns:p14="http://schemas.microsoft.com/office/powerpoint/2010/main" val="2154960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dirty="0"/>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AF2C0C6-4F78-460A-B925-29656B25621B}" type="datetimeFigureOut">
              <a:rPr lang="en-US" smtClean="0"/>
              <a:t>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126CD8-BA5C-405B-9E9E-209AAC7AA6A1}" type="slidenum">
              <a:rPr lang="en-US" smtClean="0"/>
              <a:t>‹#›</a:t>
            </a:fld>
            <a:endParaRPr lang="en-US" dirty="0"/>
          </a:p>
        </p:txBody>
      </p:sp>
    </p:spTree>
    <p:extLst>
      <p:ext uri="{BB962C8B-B14F-4D97-AF65-F5344CB8AC3E}">
        <p14:creationId xmlns:p14="http://schemas.microsoft.com/office/powerpoint/2010/main" val="2080048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9AF2C0C6-4F78-460A-B925-29656B25621B}" type="datetimeFigureOut">
              <a:rPr lang="en-US" smtClean="0"/>
              <a:t>3/1/2021</a:t>
            </a:fld>
            <a:endParaRPr lang="en-US" dirty="0"/>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BC126CD8-BA5C-405B-9E9E-209AAC7AA6A1}" type="slidenum">
              <a:rPr lang="en-US" smtClean="0"/>
              <a:t>‹#›</a:t>
            </a:fld>
            <a:endParaRPr lang="en-US" dirty="0"/>
          </a:p>
        </p:txBody>
      </p:sp>
    </p:spTree>
    <p:extLst>
      <p:ext uri="{BB962C8B-B14F-4D97-AF65-F5344CB8AC3E}">
        <p14:creationId xmlns:p14="http://schemas.microsoft.com/office/powerpoint/2010/main" val="3122450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metlife.com/mybenefits"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www.legalplans.co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ECFA509-22F6-461F-9A30-704908EAE251}"/>
              </a:ext>
            </a:extLst>
          </p:cNvPr>
          <p:cNvPicPr>
            <a:picLocks noChangeAspect="1"/>
          </p:cNvPicPr>
          <p:nvPr/>
        </p:nvPicPr>
        <p:blipFill rotWithShape="1">
          <a:blip r:embed="rId3">
            <a:extLst>
              <a:ext uri="{28A0092B-C50C-407E-A947-70E740481C1C}">
                <a14:useLocalDpi xmlns:a14="http://schemas.microsoft.com/office/drawing/2010/main" val="0"/>
              </a:ext>
            </a:extLst>
          </a:blip>
          <a:srcRect t="6295" b="18287"/>
          <a:stretch/>
        </p:blipFill>
        <p:spPr>
          <a:xfrm>
            <a:off x="-2" y="0"/>
            <a:ext cx="7772401" cy="3907837"/>
          </a:xfrm>
          <a:prstGeom prst="rect">
            <a:avLst/>
          </a:prstGeom>
        </p:spPr>
      </p:pic>
      <p:sp>
        <p:nvSpPr>
          <p:cNvPr id="10" name="Rectangle 9">
            <a:extLst>
              <a:ext uri="{FF2B5EF4-FFF2-40B4-BE49-F238E27FC236}">
                <a16:creationId xmlns:a16="http://schemas.microsoft.com/office/drawing/2014/main" id="{F338B5FF-3931-4CF8-B353-851FF7EA706B}"/>
              </a:ext>
            </a:extLst>
          </p:cNvPr>
          <p:cNvSpPr/>
          <p:nvPr/>
        </p:nvSpPr>
        <p:spPr>
          <a:xfrm>
            <a:off x="0" y="554636"/>
            <a:ext cx="4274820" cy="1571344"/>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E2CA9697-CBF9-427C-8A74-5E8B0B8A4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077" y="1108807"/>
            <a:ext cx="1219608" cy="738664"/>
          </a:xfrm>
          <a:prstGeom prst="rect">
            <a:avLst/>
          </a:prstGeom>
        </p:spPr>
      </p:pic>
      <p:sp>
        <p:nvSpPr>
          <p:cNvPr id="16" name="TextBox 15">
            <a:extLst>
              <a:ext uri="{FF2B5EF4-FFF2-40B4-BE49-F238E27FC236}">
                <a16:creationId xmlns:a16="http://schemas.microsoft.com/office/drawing/2014/main" id="{7F78D5F8-019D-4DF0-8E1E-F92E62805331}"/>
              </a:ext>
            </a:extLst>
          </p:cNvPr>
          <p:cNvSpPr txBox="1"/>
          <p:nvPr/>
        </p:nvSpPr>
        <p:spPr>
          <a:xfrm>
            <a:off x="1400042" y="622593"/>
            <a:ext cx="2964108" cy="400110"/>
          </a:xfrm>
          <a:prstGeom prst="rect">
            <a:avLst/>
          </a:prstGeom>
          <a:noFill/>
        </p:spPr>
        <p:txBody>
          <a:bodyPr wrap="square" rtlCol="0">
            <a:spAutoFit/>
          </a:bodyPr>
          <a:lstStyle/>
          <a:p>
            <a:r>
              <a:rPr lang="en-US" sz="2000" b="1" dirty="0">
                <a:solidFill>
                  <a:srgbClr val="043673"/>
                </a:solidFill>
                <a:latin typeface="Futura PT Book" panose="020B0502020204020303" pitchFamily="34" charset="0"/>
              </a:rPr>
              <a:t>MetLife Member Website</a:t>
            </a:r>
          </a:p>
        </p:txBody>
      </p:sp>
      <p:sp>
        <p:nvSpPr>
          <p:cNvPr id="17" name="TextBox 16">
            <a:extLst>
              <a:ext uri="{FF2B5EF4-FFF2-40B4-BE49-F238E27FC236}">
                <a16:creationId xmlns:a16="http://schemas.microsoft.com/office/drawing/2014/main" id="{1F280736-D278-484B-9C31-8207D453F0C2}"/>
              </a:ext>
            </a:extLst>
          </p:cNvPr>
          <p:cNvSpPr txBox="1"/>
          <p:nvPr/>
        </p:nvSpPr>
        <p:spPr>
          <a:xfrm>
            <a:off x="1400042" y="1264156"/>
            <a:ext cx="2714758" cy="738664"/>
          </a:xfrm>
          <a:prstGeom prst="rect">
            <a:avLst/>
          </a:prstGeom>
          <a:noFill/>
        </p:spPr>
        <p:txBody>
          <a:bodyPr wrap="square" rtlCol="0">
            <a:spAutoFit/>
          </a:bodyPr>
          <a:lstStyle/>
          <a:p>
            <a:r>
              <a:rPr lang="en-US" sz="1400" dirty="0">
                <a:solidFill>
                  <a:schemeClr val="tx1">
                    <a:lumMod val="75000"/>
                    <a:lumOff val="25000"/>
                  </a:schemeClr>
                </a:solidFill>
                <a:latin typeface="Futura PT Book" panose="020B0502020204020303" pitchFamily="34" charset="0"/>
              </a:rPr>
              <a:t>Instructions and information for Members to access the MetLife Member Website</a:t>
            </a:r>
          </a:p>
        </p:txBody>
      </p:sp>
      <p:sp>
        <p:nvSpPr>
          <p:cNvPr id="18" name="TextBox 17">
            <a:extLst>
              <a:ext uri="{FF2B5EF4-FFF2-40B4-BE49-F238E27FC236}">
                <a16:creationId xmlns:a16="http://schemas.microsoft.com/office/drawing/2014/main" id="{1CE1D088-6204-4D8D-AFC8-5B7E84ED9349}"/>
              </a:ext>
            </a:extLst>
          </p:cNvPr>
          <p:cNvSpPr txBox="1"/>
          <p:nvPr/>
        </p:nvSpPr>
        <p:spPr>
          <a:xfrm>
            <a:off x="405092" y="4243666"/>
            <a:ext cx="7092988" cy="646331"/>
          </a:xfrm>
          <a:prstGeom prst="rect">
            <a:avLst/>
          </a:prstGeom>
          <a:noFill/>
        </p:spPr>
        <p:txBody>
          <a:bodyPr wrap="square" rtlCol="0">
            <a:spAutoFit/>
          </a:bodyPr>
          <a:lstStyle/>
          <a:p>
            <a:r>
              <a:rPr lang="en-US" b="1" dirty="0">
                <a:solidFill>
                  <a:srgbClr val="043673"/>
                </a:solidFill>
                <a:latin typeface="Futura PT Book" panose="020B0502020204020303" pitchFamily="34" charset="0"/>
              </a:rPr>
              <a:t>We Encourage all Employees Enrolled in an NDPHIT MetLife Product to Register Online.</a:t>
            </a:r>
          </a:p>
        </p:txBody>
      </p:sp>
      <p:sp>
        <p:nvSpPr>
          <p:cNvPr id="19" name="Rectangle 18">
            <a:extLst>
              <a:ext uri="{FF2B5EF4-FFF2-40B4-BE49-F238E27FC236}">
                <a16:creationId xmlns:a16="http://schemas.microsoft.com/office/drawing/2014/main" id="{9DE4CD16-62AC-48F1-9958-B7DFA454B137}"/>
              </a:ext>
            </a:extLst>
          </p:cNvPr>
          <p:cNvSpPr/>
          <p:nvPr/>
        </p:nvSpPr>
        <p:spPr>
          <a:xfrm>
            <a:off x="405092" y="5097780"/>
            <a:ext cx="6972005" cy="4124206"/>
          </a:xfrm>
          <a:prstGeom prst="rect">
            <a:avLst/>
          </a:prstGeom>
        </p:spPr>
        <p:txBody>
          <a:bodyPr wrap="square">
            <a:spAutoFit/>
          </a:bodyPr>
          <a:lstStyle/>
          <a:p>
            <a:pPr marR="0" lvl="0">
              <a:spcBef>
                <a:spcPts val="600"/>
              </a:spcBef>
              <a:spcAft>
                <a:spcPts val="600"/>
              </a:spcAft>
            </a:pPr>
            <a:r>
              <a:rPr lang="en-US" sz="1400" dirty="0">
                <a:solidFill>
                  <a:schemeClr val="tx1">
                    <a:lumMod val="75000"/>
                    <a:lumOff val="25000"/>
                  </a:schemeClr>
                </a:solidFill>
                <a:latin typeface="Futura PT Book" panose="020B0502020204020303" pitchFamily="34" charset="0"/>
                <a:ea typeface="Times New Roman" panose="02020603050405020304" pitchFamily="18" charset="0"/>
              </a:rPr>
              <a:t>NDPHIT and MetLife are pleased to provide the MyBenefits website to you.</a:t>
            </a:r>
          </a:p>
          <a:p>
            <a:pPr marR="0" lvl="0">
              <a:spcBef>
                <a:spcPts val="600"/>
              </a:spcBef>
              <a:spcAft>
                <a:spcPts val="600"/>
              </a:spcAft>
            </a:pPr>
            <a:r>
              <a:rPr lang="en-US" sz="1400" dirty="0">
                <a:solidFill>
                  <a:schemeClr val="tx1">
                    <a:lumMod val="75000"/>
                    <a:lumOff val="25000"/>
                  </a:schemeClr>
                </a:solidFill>
                <a:latin typeface="Futura PT Book" panose="020B0502020204020303" pitchFamily="34" charset="0"/>
                <a:ea typeface="Times New Roman" panose="02020603050405020304" pitchFamily="18" charset="0"/>
              </a:rPr>
              <a:t>MyBenefits provides a secure, easy-to-use site for you to access your MetLife group benefit information online. The website will provide you with additional plan information, provider searches and more that can assist you in understanding your benefits and knowing where to go for assistance when needed. </a:t>
            </a:r>
          </a:p>
          <a:p>
            <a:pPr marR="0" lvl="0">
              <a:spcBef>
                <a:spcPts val="600"/>
              </a:spcBef>
              <a:spcAft>
                <a:spcPts val="600"/>
              </a:spcAft>
            </a:pPr>
            <a:r>
              <a:rPr lang="en-US" sz="1400" dirty="0">
                <a:solidFill>
                  <a:schemeClr val="tx1">
                    <a:lumMod val="75000"/>
                    <a:lumOff val="25000"/>
                  </a:schemeClr>
                </a:solidFill>
                <a:latin typeface="Futura PT Book" panose="020B0502020204020303" pitchFamily="34" charset="0"/>
                <a:ea typeface="Times New Roman" panose="02020603050405020304" pitchFamily="18" charset="0"/>
              </a:rPr>
              <a:t>1) Go to </a:t>
            </a:r>
            <a:r>
              <a:rPr lang="en-US" sz="1400" dirty="0">
                <a:solidFill>
                  <a:schemeClr val="tx1">
                    <a:lumMod val="75000"/>
                    <a:lumOff val="25000"/>
                  </a:schemeClr>
                </a:solidFill>
                <a:latin typeface="Futura PT Book" panose="020B0502020204020303" pitchFamily="34" charset="0"/>
                <a:ea typeface="Times New Roman" panose="02020603050405020304" pitchFamily="18" charset="0"/>
                <a:hlinkClick r:id="rId5"/>
              </a:rPr>
              <a:t>http://metlife.com/mybenefits</a:t>
            </a:r>
            <a:endParaRPr lang="en-US" sz="1400" dirty="0">
              <a:solidFill>
                <a:schemeClr val="tx1">
                  <a:lumMod val="75000"/>
                  <a:lumOff val="25000"/>
                </a:schemeClr>
              </a:solidFill>
              <a:latin typeface="Futura PT Book" panose="020B0502020204020303" pitchFamily="34" charset="0"/>
              <a:ea typeface="Times New Roman" panose="02020603050405020304" pitchFamily="18" charset="0"/>
            </a:endParaRPr>
          </a:p>
          <a:p>
            <a:pPr marR="0" lvl="0">
              <a:spcBef>
                <a:spcPts val="600"/>
              </a:spcBef>
              <a:spcAft>
                <a:spcPts val="600"/>
              </a:spcAft>
            </a:pPr>
            <a:r>
              <a:rPr lang="en-US" sz="1400" dirty="0">
                <a:solidFill>
                  <a:schemeClr val="tx1">
                    <a:lumMod val="75000"/>
                    <a:lumOff val="25000"/>
                  </a:schemeClr>
                </a:solidFill>
                <a:latin typeface="Futura PT Book" panose="020B0502020204020303" pitchFamily="34" charset="0"/>
                <a:ea typeface="Times New Roman" panose="02020603050405020304" pitchFamily="18" charset="0"/>
              </a:rPr>
              <a:t>2) On the right you will see Type and select your organization</a:t>
            </a:r>
          </a:p>
          <a:p>
            <a:pPr marR="0" lvl="0">
              <a:spcBef>
                <a:spcPts val="600"/>
              </a:spcBef>
              <a:spcAft>
                <a:spcPts val="600"/>
              </a:spcAft>
            </a:pPr>
            <a:r>
              <a:rPr lang="en-US" sz="1400" dirty="0">
                <a:solidFill>
                  <a:schemeClr val="tx1">
                    <a:lumMod val="75000"/>
                    <a:lumOff val="25000"/>
                  </a:schemeClr>
                </a:solidFill>
                <a:latin typeface="Futura PT Book" panose="020B0502020204020303" pitchFamily="34" charset="0"/>
                <a:ea typeface="Times New Roman" panose="02020603050405020304" pitchFamily="18" charset="0"/>
              </a:rPr>
              <a:t>3) Enter: NDPHIT</a:t>
            </a:r>
          </a:p>
          <a:p>
            <a:pPr marR="0" lvl="0">
              <a:spcBef>
                <a:spcPts val="600"/>
              </a:spcBef>
              <a:spcAft>
                <a:spcPts val="600"/>
              </a:spcAft>
            </a:pPr>
            <a:r>
              <a:rPr lang="en-US" sz="1400" dirty="0">
                <a:solidFill>
                  <a:schemeClr val="tx1">
                    <a:lumMod val="75000"/>
                    <a:lumOff val="25000"/>
                  </a:schemeClr>
                </a:solidFill>
                <a:latin typeface="Futura PT Book" panose="020B0502020204020303" pitchFamily="34" charset="0"/>
                <a:ea typeface="Times New Roman" panose="02020603050405020304" pitchFamily="18" charset="0"/>
              </a:rPr>
              <a:t>4) You will be taken to the NDPHIT MetLife benefits page</a:t>
            </a:r>
          </a:p>
          <a:p>
            <a:pPr marR="0" lvl="0">
              <a:spcBef>
                <a:spcPts val="600"/>
              </a:spcBef>
              <a:spcAft>
                <a:spcPts val="600"/>
              </a:spcAft>
            </a:pPr>
            <a:r>
              <a:rPr lang="en-US" sz="1400" dirty="0">
                <a:solidFill>
                  <a:schemeClr val="tx1">
                    <a:lumMod val="75000"/>
                    <a:lumOff val="25000"/>
                  </a:schemeClr>
                </a:solidFill>
                <a:latin typeface="Futura PT Book" panose="020B0502020204020303" pitchFamily="34" charset="0"/>
                <a:ea typeface="Times New Roman" panose="02020603050405020304" pitchFamily="18" charset="0"/>
              </a:rPr>
              <a:t>5) On the right you will see “Not Registered? Register now”</a:t>
            </a:r>
          </a:p>
          <a:p>
            <a:pPr marR="0" lvl="0">
              <a:spcBef>
                <a:spcPts val="600"/>
              </a:spcBef>
              <a:spcAft>
                <a:spcPts val="600"/>
              </a:spcAft>
            </a:pPr>
            <a:r>
              <a:rPr lang="en-US" sz="1400" dirty="0">
                <a:solidFill>
                  <a:schemeClr val="tx1">
                    <a:lumMod val="75000"/>
                    <a:lumOff val="25000"/>
                  </a:schemeClr>
                </a:solidFill>
                <a:latin typeface="Futura PT Book" panose="020B0502020204020303" pitchFamily="34" charset="0"/>
                <a:ea typeface="Times New Roman" panose="02020603050405020304" pitchFamily="18" charset="0"/>
              </a:rPr>
              <a:t>6) Complete your registration information to validate your identity and move through the system to create your login accordingly</a:t>
            </a:r>
          </a:p>
          <a:p>
            <a:pPr marR="0" lvl="0">
              <a:spcBef>
                <a:spcPts val="600"/>
              </a:spcBef>
              <a:spcAft>
                <a:spcPts val="600"/>
              </a:spcAft>
            </a:pPr>
            <a:endParaRPr lang="en-US" sz="1400" dirty="0">
              <a:solidFill>
                <a:schemeClr val="tx1">
                  <a:lumMod val="75000"/>
                  <a:lumOff val="25000"/>
                </a:schemeClr>
              </a:solidFill>
              <a:latin typeface="Futura PT Book" panose="020B0502020204020303" pitchFamily="34" charset="0"/>
              <a:ea typeface="Times New Roman" panose="02020603050405020304" pitchFamily="18" charset="0"/>
            </a:endParaRPr>
          </a:p>
        </p:txBody>
      </p:sp>
      <p:sp>
        <p:nvSpPr>
          <p:cNvPr id="20" name="Rectangle 19">
            <a:extLst>
              <a:ext uri="{FF2B5EF4-FFF2-40B4-BE49-F238E27FC236}">
                <a16:creationId xmlns:a16="http://schemas.microsoft.com/office/drawing/2014/main" id="{F13229D2-0428-4D8D-90F9-2A2A25244CE0}"/>
              </a:ext>
            </a:extLst>
          </p:cNvPr>
          <p:cNvSpPr/>
          <p:nvPr/>
        </p:nvSpPr>
        <p:spPr>
          <a:xfrm>
            <a:off x="-1" y="9880981"/>
            <a:ext cx="7772401" cy="1774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a:extLst>
              <a:ext uri="{FF2B5EF4-FFF2-40B4-BE49-F238E27FC236}">
                <a16:creationId xmlns:a16="http://schemas.microsoft.com/office/drawing/2014/main" id="{DF1BB2E1-49DF-4D97-981C-9E41D3A448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5286" y="9035605"/>
            <a:ext cx="1450851" cy="627889"/>
          </a:xfrm>
          <a:prstGeom prst="rect">
            <a:avLst/>
          </a:prstGeom>
        </p:spPr>
      </p:pic>
      <p:pic>
        <p:nvPicPr>
          <p:cNvPr id="2" name="Picture 1">
            <a:extLst>
              <a:ext uri="{FF2B5EF4-FFF2-40B4-BE49-F238E27FC236}">
                <a16:creationId xmlns:a16="http://schemas.microsoft.com/office/drawing/2014/main" id="{3494F3F0-D650-468C-B3F6-B61603D784BC}"/>
              </a:ext>
            </a:extLst>
          </p:cNvPr>
          <p:cNvPicPr>
            <a:picLocks noChangeAspect="1"/>
          </p:cNvPicPr>
          <p:nvPr/>
        </p:nvPicPr>
        <p:blipFill>
          <a:blip r:embed="rId7"/>
          <a:stretch>
            <a:fillRect/>
          </a:stretch>
        </p:blipFill>
        <p:spPr>
          <a:xfrm>
            <a:off x="5780472" y="6465469"/>
            <a:ext cx="1144624" cy="845376"/>
          </a:xfrm>
          <a:prstGeom prst="rect">
            <a:avLst/>
          </a:prstGeom>
        </p:spPr>
      </p:pic>
      <p:pic>
        <p:nvPicPr>
          <p:cNvPr id="3" name="Picture 2">
            <a:extLst>
              <a:ext uri="{FF2B5EF4-FFF2-40B4-BE49-F238E27FC236}">
                <a16:creationId xmlns:a16="http://schemas.microsoft.com/office/drawing/2014/main" id="{3022455B-FCAE-4990-85A4-6602B2EA3C34}"/>
              </a:ext>
            </a:extLst>
          </p:cNvPr>
          <p:cNvPicPr>
            <a:picLocks noChangeAspect="1"/>
          </p:cNvPicPr>
          <p:nvPr/>
        </p:nvPicPr>
        <p:blipFill>
          <a:blip r:embed="rId8"/>
          <a:stretch>
            <a:fillRect/>
          </a:stretch>
        </p:blipFill>
        <p:spPr>
          <a:xfrm>
            <a:off x="5524646" y="7452334"/>
            <a:ext cx="1808372" cy="661186"/>
          </a:xfrm>
          <a:prstGeom prst="rect">
            <a:avLst/>
          </a:prstGeom>
        </p:spPr>
      </p:pic>
    </p:spTree>
    <p:extLst>
      <p:ext uri="{BB962C8B-B14F-4D97-AF65-F5344CB8AC3E}">
        <p14:creationId xmlns:p14="http://schemas.microsoft.com/office/powerpoint/2010/main" val="505066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E1D088-6204-4D8D-AFC8-5B7E84ED9349}"/>
              </a:ext>
            </a:extLst>
          </p:cNvPr>
          <p:cNvSpPr txBox="1"/>
          <p:nvPr/>
        </p:nvSpPr>
        <p:spPr>
          <a:xfrm>
            <a:off x="243161" y="494107"/>
            <a:ext cx="6466395" cy="369332"/>
          </a:xfrm>
          <a:prstGeom prst="rect">
            <a:avLst/>
          </a:prstGeom>
          <a:noFill/>
        </p:spPr>
        <p:txBody>
          <a:bodyPr wrap="square" rtlCol="0">
            <a:spAutoFit/>
          </a:bodyPr>
          <a:lstStyle/>
          <a:p>
            <a:r>
              <a:rPr lang="en-US" b="1" dirty="0">
                <a:solidFill>
                  <a:srgbClr val="043673"/>
                </a:solidFill>
                <a:latin typeface="Futura PT Book" panose="020B0502020204020303" pitchFamily="34" charset="0"/>
              </a:rPr>
              <a:t>Important Notes When Registering:</a:t>
            </a:r>
          </a:p>
        </p:txBody>
      </p:sp>
      <p:sp>
        <p:nvSpPr>
          <p:cNvPr id="19" name="Rectangle 18">
            <a:extLst>
              <a:ext uri="{FF2B5EF4-FFF2-40B4-BE49-F238E27FC236}">
                <a16:creationId xmlns:a16="http://schemas.microsoft.com/office/drawing/2014/main" id="{9DE4CD16-62AC-48F1-9958-B7DFA454B137}"/>
              </a:ext>
            </a:extLst>
          </p:cNvPr>
          <p:cNvSpPr/>
          <p:nvPr/>
        </p:nvSpPr>
        <p:spPr>
          <a:xfrm>
            <a:off x="364710" y="1342548"/>
            <a:ext cx="6972005" cy="307777"/>
          </a:xfrm>
          <a:prstGeom prst="rect">
            <a:avLst/>
          </a:prstGeom>
        </p:spPr>
        <p:txBody>
          <a:bodyPr wrap="square">
            <a:spAutoFit/>
          </a:bodyPr>
          <a:lstStyle/>
          <a:p>
            <a:pPr marR="0" lvl="0">
              <a:spcBef>
                <a:spcPts val="600"/>
              </a:spcBef>
              <a:spcAft>
                <a:spcPts val="600"/>
              </a:spcAft>
            </a:pPr>
            <a:endParaRPr lang="en-US" sz="1400" dirty="0">
              <a:solidFill>
                <a:schemeClr val="tx1">
                  <a:lumMod val="75000"/>
                  <a:lumOff val="25000"/>
                </a:schemeClr>
              </a:solidFill>
              <a:effectLst/>
              <a:latin typeface="Futura PT Book" panose="020B0502020204020303" pitchFamily="34" charset="0"/>
              <a:ea typeface="Calibri" panose="020F0502020204030204" pitchFamily="34" charset="0"/>
            </a:endParaRPr>
          </a:p>
        </p:txBody>
      </p:sp>
      <p:sp>
        <p:nvSpPr>
          <p:cNvPr id="20" name="Rectangle 19">
            <a:extLst>
              <a:ext uri="{FF2B5EF4-FFF2-40B4-BE49-F238E27FC236}">
                <a16:creationId xmlns:a16="http://schemas.microsoft.com/office/drawing/2014/main" id="{F13229D2-0428-4D8D-90F9-2A2A25244CE0}"/>
              </a:ext>
            </a:extLst>
          </p:cNvPr>
          <p:cNvSpPr/>
          <p:nvPr/>
        </p:nvSpPr>
        <p:spPr>
          <a:xfrm>
            <a:off x="-1" y="9880981"/>
            <a:ext cx="7772401" cy="1774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C37927BE-CE3D-4293-A39E-3E1B6568EB46}"/>
              </a:ext>
            </a:extLst>
          </p:cNvPr>
          <p:cNvSpPr/>
          <p:nvPr/>
        </p:nvSpPr>
        <p:spPr>
          <a:xfrm>
            <a:off x="243161" y="1256303"/>
            <a:ext cx="2859717" cy="1384995"/>
          </a:xfrm>
          <a:prstGeom prst="rect">
            <a:avLst/>
          </a:prstGeom>
        </p:spPr>
        <p:txBody>
          <a:bodyPr wrap="square">
            <a:spAutoFit/>
          </a:bodyPr>
          <a:lstStyle/>
          <a:p>
            <a:pPr lvl="0">
              <a:spcBef>
                <a:spcPts val="600"/>
              </a:spcBef>
              <a:spcAft>
                <a:spcPts val="600"/>
              </a:spcAft>
            </a:pPr>
            <a:r>
              <a:rPr lang="en-US" sz="1400" dirty="0">
                <a:solidFill>
                  <a:prstClr val="black">
                    <a:lumMod val="75000"/>
                    <a:lumOff val="25000"/>
                  </a:prstClr>
                </a:solidFill>
                <a:latin typeface="Futura PT Book" panose="020B0502020204020303" pitchFamily="34" charset="0"/>
                <a:ea typeface="Times New Roman" panose="02020603050405020304" pitchFamily="18" charset="0"/>
              </a:rPr>
              <a:t>If you use a PO BOX as your primary address in the </a:t>
            </a:r>
            <a:r>
              <a:rPr lang="en-US" sz="1400" dirty="0" err="1">
                <a:solidFill>
                  <a:prstClr val="black">
                    <a:lumMod val="75000"/>
                    <a:lumOff val="25000"/>
                  </a:prstClr>
                </a:solidFill>
                <a:latin typeface="Futura PT Book" panose="020B0502020204020303" pitchFamily="34" charset="0"/>
                <a:ea typeface="Times New Roman" panose="02020603050405020304" pitchFamily="18" charset="0"/>
              </a:rPr>
              <a:t>BSwift</a:t>
            </a:r>
            <a:r>
              <a:rPr lang="en-US" sz="1400" dirty="0">
                <a:solidFill>
                  <a:prstClr val="black">
                    <a:lumMod val="75000"/>
                    <a:lumOff val="25000"/>
                  </a:prstClr>
                </a:solidFill>
                <a:latin typeface="Futura PT Book" panose="020B0502020204020303" pitchFamily="34" charset="0"/>
                <a:ea typeface="Times New Roman" panose="02020603050405020304" pitchFamily="18" charset="0"/>
              </a:rPr>
              <a:t> enrollment platform, there is a needed work around or you may experience trouble. The work around is shown in the box to the right.  </a:t>
            </a:r>
          </a:p>
        </p:txBody>
      </p:sp>
      <p:sp>
        <p:nvSpPr>
          <p:cNvPr id="5" name="Rectangle 4">
            <a:extLst>
              <a:ext uri="{FF2B5EF4-FFF2-40B4-BE49-F238E27FC236}">
                <a16:creationId xmlns:a16="http://schemas.microsoft.com/office/drawing/2014/main" id="{361119B4-071F-4C9F-A455-FF075CC12F30}"/>
              </a:ext>
            </a:extLst>
          </p:cNvPr>
          <p:cNvSpPr/>
          <p:nvPr/>
        </p:nvSpPr>
        <p:spPr>
          <a:xfrm>
            <a:off x="243161" y="7190666"/>
            <a:ext cx="7070585" cy="2246769"/>
          </a:xfrm>
          <a:prstGeom prst="rect">
            <a:avLst/>
          </a:prstGeom>
        </p:spPr>
        <p:txBody>
          <a:bodyPr wrap="square">
            <a:spAutoFit/>
          </a:bodyPr>
          <a:lstStyle/>
          <a:p>
            <a:endParaRPr lang="en-US" sz="1400" b="1" dirty="0">
              <a:solidFill>
                <a:schemeClr val="tx1">
                  <a:lumMod val="75000"/>
                  <a:lumOff val="25000"/>
                </a:schemeClr>
              </a:solidFill>
              <a:latin typeface="Futura PT Book" panose="020B0502020204020303" pitchFamily="34" charset="0"/>
              <a:ea typeface="Calibri" panose="020F0502020204030204" pitchFamily="34" charset="0"/>
            </a:endParaRPr>
          </a:p>
          <a:p>
            <a:r>
              <a:rPr lang="en-US" sz="1400" b="1" dirty="0">
                <a:solidFill>
                  <a:schemeClr val="tx1">
                    <a:lumMod val="75000"/>
                    <a:lumOff val="25000"/>
                  </a:schemeClr>
                </a:solidFill>
                <a:latin typeface="Futura PT Book" panose="020B0502020204020303" pitchFamily="34" charset="0"/>
                <a:ea typeface="Calibri" panose="020F0502020204030204" pitchFamily="34" charset="0"/>
              </a:rPr>
              <a:t>Legal Plan information:  </a:t>
            </a:r>
          </a:p>
          <a:p>
            <a:endParaRPr lang="en-US" sz="1400" b="1" dirty="0">
              <a:solidFill>
                <a:schemeClr val="tx1">
                  <a:lumMod val="75000"/>
                  <a:lumOff val="25000"/>
                </a:schemeClr>
              </a:solidFill>
              <a:latin typeface="Futura PT Book" panose="020B0502020204020303" pitchFamily="34" charset="0"/>
              <a:ea typeface="Calibri" panose="020F0502020204030204" pitchFamily="34" charset="0"/>
            </a:endParaRPr>
          </a:p>
          <a:p>
            <a:r>
              <a:rPr lang="en-US" sz="1400" dirty="0">
                <a:solidFill>
                  <a:schemeClr val="tx1">
                    <a:lumMod val="75000"/>
                    <a:lumOff val="25000"/>
                  </a:schemeClr>
                </a:solidFill>
                <a:latin typeface="Futura PT Book" panose="020B0502020204020303" pitchFamily="34" charset="0"/>
                <a:ea typeface="Calibri" panose="020F0502020204030204" pitchFamily="34" charset="0"/>
              </a:rPr>
              <a:t>The legal plan does have a separate site. When using the MyBenefits site there is a link that will take you to that separate site. If you wish to go direct the Legal plan site is </a:t>
            </a:r>
            <a:r>
              <a:rPr lang="en-US" sz="1400" dirty="0">
                <a:solidFill>
                  <a:schemeClr val="tx1">
                    <a:lumMod val="75000"/>
                    <a:lumOff val="25000"/>
                  </a:schemeClr>
                </a:solidFill>
                <a:latin typeface="Futura PT Book" panose="020B0502020204020303" pitchFamily="34" charset="0"/>
                <a:ea typeface="Calibri" panose="020F0502020204030204" pitchFamily="34" charset="0"/>
                <a:hlinkClick r:id="rId3"/>
              </a:rPr>
              <a:t>www.legalplans.com</a:t>
            </a:r>
            <a:r>
              <a:rPr lang="en-US" sz="1400" dirty="0">
                <a:solidFill>
                  <a:schemeClr val="tx1">
                    <a:lumMod val="75000"/>
                    <a:lumOff val="25000"/>
                  </a:schemeClr>
                </a:solidFill>
                <a:latin typeface="Futura PT Book" panose="020B0502020204020303" pitchFamily="34" charset="0"/>
                <a:ea typeface="Calibri" panose="020F0502020204030204" pitchFamily="34" charset="0"/>
              </a:rPr>
              <a:t>.</a:t>
            </a:r>
          </a:p>
          <a:p>
            <a:endParaRPr lang="en-US" sz="1400" dirty="0">
              <a:solidFill>
                <a:schemeClr val="tx1">
                  <a:lumMod val="75000"/>
                  <a:lumOff val="25000"/>
                </a:schemeClr>
              </a:solidFill>
              <a:latin typeface="Futura PT Book" panose="020B0502020204020303" pitchFamily="34" charset="0"/>
              <a:ea typeface="Calibri" panose="020F0502020204030204" pitchFamily="34" charset="0"/>
            </a:endParaRPr>
          </a:p>
          <a:p>
            <a:r>
              <a:rPr lang="en-US" sz="1400" dirty="0">
                <a:solidFill>
                  <a:schemeClr val="tx1">
                    <a:lumMod val="75000"/>
                    <a:lumOff val="25000"/>
                  </a:schemeClr>
                </a:solidFill>
                <a:latin typeface="Futura PT Book" panose="020B0502020204020303" pitchFamily="34" charset="0"/>
                <a:ea typeface="Calibri" panose="020F0502020204030204" pitchFamily="34" charset="0"/>
              </a:rPr>
              <a:t>Group Number for the Legal Plan is: 9228847</a:t>
            </a:r>
          </a:p>
          <a:p>
            <a:endParaRPr lang="en-US" sz="1400" dirty="0">
              <a:solidFill>
                <a:schemeClr val="tx1">
                  <a:lumMod val="75000"/>
                  <a:lumOff val="25000"/>
                </a:schemeClr>
              </a:solidFill>
              <a:latin typeface="Futura PT Book" panose="020B0502020204020303" pitchFamily="34" charset="0"/>
              <a:ea typeface="Calibri" panose="020F0502020204030204" pitchFamily="34" charset="0"/>
            </a:endParaRPr>
          </a:p>
          <a:p>
            <a:r>
              <a:rPr lang="en-US" sz="1400" dirty="0">
                <a:solidFill>
                  <a:schemeClr val="tx1">
                    <a:lumMod val="75000"/>
                    <a:lumOff val="25000"/>
                  </a:schemeClr>
                </a:solidFill>
                <a:latin typeface="Futura PT Book" panose="020B0502020204020303" pitchFamily="34" charset="0"/>
                <a:ea typeface="Calibri" panose="020F0502020204030204" pitchFamily="34" charset="0"/>
              </a:rPr>
              <a:t>MetLife Legal Plans Customer service: 800-821-6400</a:t>
            </a:r>
          </a:p>
        </p:txBody>
      </p:sp>
      <p:sp>
        <p:nvSpPr>
          <p:cNvPr id="21" name="Rectangle 20">
            <a:extLst>
              <a:ext uri="{FF2B5EF4-FFF2-40B4-BE49-F238E27FC236}">
                <a16:creationId xmlns:a16="http://schemas.microsoft.com/office/drawing/2014/main" id="{4D3276DD-7672-4F70-A751-C1221A20C240}"/>
              </a:ext>
            </a:extLst>
          </p:cNvPr>
          <p:cNvSpPr/>
          <p:nvPr/>
        </p:nvSpPr>
        <p:spPr>
          <a:xfrm>
            <a:off x="243161" y="4166178"/>
            <a:ext cx="7130599" cy="2893100"/>
          </a:xfrm>
          <a:prstGeom prst="rect">
            <a:avLst/>
          </a:prstGeom>
        </p:spPr>
        <p:txBody>
          <a:bodyPr wrap="square">
            <a:spAutoFit/>
          </a:bodyPr>
          <a:lstStyle/>
          <a:p>
            <a:r>
              <a:rPr lang="en-US" sz="1400" b="1" dirty="0">
                <a:solidFill>
                  <a:schemeClr val="tx1">
                    <a:lumMod val="75000"/>
                    <a:lumOff val="25000"/>
                  </a:schemeClr>
                </a:solidFill>
                <a:latin typeface="Futura PT Book" panose="020B0502020204020303" pitchFamily="34" charset="0"/>
                <a:ea typeface="Calibri" panose="020F0502020204030204" pitchFamily="34" charset="0"/>
              </a:rPr>
              <a:t>Other important information: </a:t>
            </a:r>
          </a:p>
          <a:p>
            <a:endParaRPr lang="en-US" sz="1400" dirty="0">
              <a:solidFill>
                <a:schemeClr val="tx1">
                  <a:lumMod val="75000"/>
                  <a:lumOff val="25000"/>
                </a:schemeClr>
              </a:solidFill>
              <a:latin typeface="Futura PT Book" panose="020B0502020204020303" pitchFamily="34" charset="0"/>
              <a:ea typeface="Calibri" panose="020F0502020204030204" pitchFamily="34" charset="0"/>
            </a:endParaRPr>
          </a:p>
          <a:p>
            <a:r>
              <a:rPr lang="en-US" sz="1400" dirty="0">
                <a:solidFill>
                  <a:schemeClr val="tx1">
                    <a:lumMod val="75000"/>
                    <a:lumOff val="25000"/>
                  </a:schemeClr>
                </a:solidFill>
                <a:latin typeface="Futura PT Book" panose="020B0502020204020303" pitchFamily="34" charset="0"/>
                <a:ea typeface="Calibri" panose="020F0502020204030204" pitchFamily="34" charset="0"/>
              </a:rPr>
              <a:t>Group Name is NDPHIT or North Dakota Public Health Insurance Trust</a:t>
            </a:r>
          </a:p>
          <a:p>
            <a:endParaRPr lang="en-US" sz="1400" dirty="0">
              <a:solidFill>
                <a:schemeClr val="tx1">
                  <a:lumMod val="75000"/>
                  <a:lumOff val="25000"/>
                </a:schemeClr>
              </a:solidFill>
              <a:latin typeface="Futura PT Book" panose="020B0502020204020303" pitchFamily="34" charset="0"/>
              <a:ea typeface="Calibri" panose="020F0502020204030204" pitchFamily="34" charset="0"/>
            </a:endParaRPr>
          </a:p>
          <a:p>
            <a:r>
              <a:rPr lang="en-US" sz="1400" dirty="0">
                <a:solidFill>
                  <a:schemeClr val="tx1">
                    <a:lumMod val="75000"/>
                    <a:lumOff val="25000"/>
                  </a:schemeClr>
                </a:solidFill>
                <a:latin typeface="Futura PT Book" panose="020B0502020204020303" pitchFamily="34" charset="0"/>
                <a:ea typeface="Calibri" panose="020F0502020204030204" pitchFamily="34" charset="0"/>
              </a:rPr>
              <a:t>Group Number for all MetLife Products (except Legal plan) is: 228847</a:t>
            </a:r>
          </a:p>
          <a:p>
            <a:endParaRPr lang="en-US" sz="1400" dirty="0">
              <a:solidFill>
                <a:schemeClr val="tx1">
                  <a:lumMod val="75000"/>
                  <a:lumOff val="25000"/>
                </a:schemeClr>
              </a:solidFill>
              <a:latin typeface="Futura PT Book" panose="020B0502020204020303" pitchFamily="34" charset="0"/>
              <a:ea typeface="Calibri" panose="020F0502020204030204" pitchFamily="34" charset="0"/>
            </a:endParaRPr>
          </a:p>
          <a:p>
            <a:r>
              <a:rPr lang="en-US" sz="1400" dirty="0">
                <a:solidFill>
                  <a:schemeClr val="tx1">
                    <a:lumMod val="75000"/>
                    <a:lumOff val="25000"/>
                  </a:schemeClr>
                </a:solidFill>
                <a:latin typeface="Futura PT Book" panose="020B0502020204020303" pitchFamily="34" charset="0"/>
                <a:ea typeface="Calibri" panose="020F0502020204030204" pitchFamily="34" charset="0"/>
              </a:rPr>
              <a:t>MetLife Customer Service Advocate: 800-438-6388 </a:t>
            </a:r>
          </a:p>
          <a:p>
            <a:endParaRPr lang="en-US" sz="1400" dirty="0">
              <a:solidFill>
                <a:schemeClr val="tx1">
                  <a:lumMod val="75000"/>
                  <a:lumOff val="25000"/>
                </a:schemeClr>
              </a:solidFill>
              <a:latin typeface="Futura PT Book" panose="020B0502020204020303" pitchFamily="34" charset="0"/>
              <a:ea typeface="Calibri" panose="020F0502020204030204" pitchFamily="34" charset="0"/>
            </a:endParaRPr>
          </a:p>
          <a:p>
            <a:r>
              <a:rPr lang="en-US" sz="1400" dirty="0">
                <a:solidFill>
                  <a:schemeClr val="tx1">
                    <a:lumMod val="75000"/>
                    <a:lumOff val="25000"/>
                  </a:schemeClr>
                </a:solidFill>
                <a:latin typeface="Futura PT Book" panose="020B0502020204020303" pitchFamily="34" charset="0"/>
                <a:ea typeface="Calibri" panose="020F0502020204030204" pitchFamily="34" charset="0"/>
              </a:rPr>
              <a:t>The </a:t>
            </a:r>
            <a:r>
              <a:rPr lang="en-US" sz="1400" dirty="0" err="1">
                <a:solidFill>
                  <a:schemeClr val="tx1">
                    <a:lumMod val="75000"/>
                    <a:lumOff val="25000"/>
                  </a:schemeClr>
                </a:solidFill>
                <a:latin typeface="Futura PT Book" panose="020B0502020204020303" pitchFamily="34" charset="0"/>
                <a:ea typeface="Calibri" panose="020F0502020204030204" pitchFamily="34" charset="0"/>
              </a:rPr>
              <a:t>MyBenefits</a:t>
            </a:r>
            <a:r>
              <a:rPr lang="en-US" sz="1400" dirty="0">
                <a:solidFill>
                  <a:schemeClr val="tx1">
                    <a:lumMod val="75000"/>
                    <a:lumOff val="25000"/>
                  </a:schemeClr>
                </a:solidFill>
                <a:latin typeface="Futura PT Book" panose="020B0502020204020303" pitchFamily="34" charset="0"/>
                <a:ea typeface="Calibri" panose="020F0502020204030204" pitchFamily="34" charset="0"/>
              </a:rPr>
              <a:t> website is a great resource of information and assistance for your MetLife Products. You will benefit from a personalized home page, a subscriptions page to manage your email preferences for EOB’s and more, click to chat if you need assistance on the site, mobile capabilities, benefit information, provider finder, tools and resources, forms at your fingertips, claim status and much more!</a:t>
            </a:r>
          </a:p>
        </p:txBody>
      </p:sp>
      <p:pic>
        <p:nvPicPr>
          <p:cNvPr id="23" name="Picture 22">
            <a:extLst>
              <a:ext uri="{FF2B5EF4-FFF2-40B4-BE49-F238E27FC236}">
                <a16:creationId xmlns:a16="http://schemas.microsoft.com/office/drawing/2014/main" id="{03711FE5-10D5-439A-A017-0D4B5B0AAA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9691" y="303793"/>
            <a:ext cx="1302724" cy="789004"/>
          </a:xfrm>
          <a:prstGeom prst="rect">
            <a:avLst/>
          </a:prstGeom>
        </p:spPr>
      </p:pic>
      <p:sp>
        <p:nvSpPr>
          <p:cNvPr id="3" name="Rectangle 2">
            <a:extLst>
              <a:ext uri="{FF2B5EF4-FFF2-40B4-BE49-F238E27FC236}">
                <a16:creationId xmlns:a16="http://schemas.microsoft.com/office/drawing/2014/main" id="{A5B8EBA5-663C-4DC2-A3BE-4E9F59E68114}"/>
              </a:ext>
            </a:extLst>
          </p:cNvPr>
          <p:cNvSpPr/>
          <p:nvPr/>
        </p:nvSpPr>
        <p:spPr>
          <a:xfrm>
            <a:off x="243161" y="2865239"/>
            <a:ext cx="2798182" cy="1384995"/>
          </a:xfrm>
          <a:prstGeom prst="rect">
            <a:avLst/>
          </a:prstGeom>
        </p:spPr>
        <p:txBody>
          <a:bodyPr wrap="square">
            <a:spAutoFit/>
          </a:bodyPr>
          <a:lstStyle/>
          <a:p>
            <a:r>
              <a:rPr lang="en-US" sz="1400" dirty="0">
                <a:solidFill>
                  <a:schemeClr val="tx1">
                    <a:lumMod val="75000"/>
                    <a:lumOff val="25000"/>
                  </a:schemeClr>
                </a:solidFill>
                <a:latin typeface="Futura PT Book" panose="020B0502020204020303" pitchFamily="34" charset="0"/>
                <a:ea typeface="Times New Roman" panose="02020603050405020304" pitchFamily="18" charset="0"/>
              </a:rPr>
              <a:t>If you have any problems with the registration process contact the MetLife registration team at </a:t>
            </a:r>
          </a:p>
          <a:p>
            <a:r>
              <a:rPr lang="en-US" sz="1400" dirty="0">
                <a:solidFill>
                  <a:schemeClr val="tx1">
                    <a:lumMod val="75000"/>
                    <a:lumOff val="25000"/>
                  </a:schemeClr>
                </a:solidFill>
                <a:latin typeface="Futura PT Book" panose="020B0502020204020303" pitchFamily="34" charset="0"/>
                <a:ea typeface="Times New Roman" panose="02020603050405020304" pitchFamily="18" charset="0"/>
              </a:rPr>
              <a:t>800-585-6507 for assistance.</a:t>
            </a:r>
          </a:p>
          <a:p>
            <a:endParaRPr lang="en-US" sz="1400" dirty="0"/>
          </a:p>
        </p:txBody>
      </p:sp>
      <p:pic>
        <p:nvPicPr>
          <p:cNvPr id="2" name="Picture 2" descr="image005">
            <a:extLst>
              <a:ext uri="{FF2B5EF4-FFF2-40B4-BE49-F238E27FC236}">
                <a16:creationId xmlns:a16="http://schemas.microsoft.com/office/drawing/2014/main" id="{33BBB998-B3A8-4217-A10E-AA055892D2D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9824" b="7040"/>
          <a:stretch/>
        </p:blipFill>
        <p:spPr bwMode="auto">
          <a:xfrm>
            <a:off x="3125225" y="1270823"/>
            <a:ext cx="4437601" cy="2934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2FF0FCBC-DE11-4030-8C9C-1290CB4E1D9D}"/>
              </a:ext>
            </a:extLst>
          </p:cNvPr>
          <p:cNvPicPr>
            <a:picLocks noChangeAspect="1"/>
          </p:cNvPicPr>
          <p:nvPr/>
        </p:nvPicPr>
        <p:blipFill>
          <a:blip r:embed="rId6"/>
          <a:stretch>
            <a:fillRect/>
          </a:stretch>
        </p:blipFill>
        <p:spPr>
          <a:xfrm>
            <a:off x="5845566" y="8947189"/>
            <a:ext cx="1450974" cy="627942"/>
          </a:xfrm>
          <a:prstGeom prst="rect">
            <a:avLst/>
          </a:prstGeom>
        </p:spPr>
      </p:pic>
    </p:spTree>
    <p:extLst>
      <p:ext uri="{BB962C8B-B14F-4D97-AF65-F5344CB8AC3E}">
        <p14:creationId xmlns:p14="http://schemas.microsoft.com/office/powerpoint/2010/main" val="1855917087"/>
      </p:ext>
    </p:extLst>
  </p:cSld>
  <p:clrMapOvr>
    <a:masterClrMapping/>
  </p:clrMapOvr>
</p:sld>
</file>

<file path=ppt/theme/theme1.xml><?xml version="1.0" encoding="utf-8"?>
<a:theme xmlns:a="http://schemas.openxmlformats.org/drawingml/2006/main" name="Office Theme">
  <a:themeElements>
    <a:clrScheme name="Hays Companies">
      <a:dk1>
        <a:sysClr val="windowText" lastClr="000000"/>
      </a:dk1>
      <a:lt1>
        <a:sysClr val="window" lastClr="FFFFFF"/>
      </a:lt1>
      <a:dk2>
        <a:srgbClr val="002D72"/>
      </a:dk2>
      <a:lt2>
        <a:srgbClr val="0072CE"/>
      </a:lt2>
      <a:accent1>
        <a:srgbClr val="7BA4DB"/>
      </a:accent1>
      <a:accent2>
        <a:srgbClr val="9BCBEB"/>
      </a:accent2>
      <a:accent3>
        <a:srgbClr val="B5BD00"/>
      </a:accent3>
      <a:accent4>
        <a:srgbClr val="319B42"/>
      </a:accent4>
      <a:accent5>
        <a:srgbClr val="DC582A"/>
      </a:accent5>
      <a:accent6>
        <a:srgbClr val="FFC72C"/>
      </a:accent6>
      <a:hlink>
        <a:srgbClr val="0072CE"/>
      </a:hlink>
      <a:folHlink>
        <a:srgbClr val="002D72"/>
      </a:folHlink>
    </a:clrScheme>
    <a:fontScheme name="Hays">
      <a:majorFont>
        <a:latin typeface="Georgi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1086</TotalTime>
  <Words>405</Words>
  <Application>Microsoft Office PowerPoint</Application>
  <PresentationFormat>Custom</PresentationFormat>
  <Paragraphs>34</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Futura PT Book</vt:lpstr>
      <vt:lpstr>Georgia</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Jones</dc:creator>
  <cp:lastModifiedBy>Tommie Pagliarulo</cp:lastModifiedBy>
  <cp:revision>73</cp:revision>
  <dcterms:created xsi:type="dcterms:W3CDTF">2019-12-20T17:45:07Z</dcterms:created>
  <dcterms:modified xsi:type="dcterms:W3CDTF">2021-03-01T20:42:47Z</dcterms:modified>
</cp:coreProperties>
</file>